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ags/tag6.xml" ContentType="application/vnd.openxmlformats-officedocument.presentationml.tags+xml"/>
  <Override PartName="/ppt/theme/theme4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69"/>
  </p:notesMasterIdLst>
  <p:handoutMasterIdLst>
    <p:handoutMasterId r:id="rId70"/>
  </p:handoutMasterIdLst>
  <p:sldIdLst>
    <p:sldId id="256" r:id="rId6"/>
    <p:sldId id="365" r:id="rId7"/>
    <p:sldId id="301" r:id="rId8"/>
    <p:sldId id="302" r:id="rId9"/>
    <p:sldId id="303" r:id="rId10"/>
    <p:sldId id="304" r:id="rId11"/>
    <p:sldId id="305" r:id="rId12"/>
    <p:sldId id="306" r:id="rId13"/>
    <p:sldId id="307" r:id="rId14"/>
    <p:sldId id="308" r:id="rId15"/>
    <p:sldId id="309" r:id="rId16"/>
    <p:sldId id="310" r:id="rId17"/>
    <p:sldId id="311" r:id="rId18"/>
    <p:sldId id="312" r:id="rId19"/>
    <p:sldId id="313" r:id="rId20"/>
    <p:sldId id="314" r:id="rId21"/>
    <p:sldId id="315" r:id="rId22"/>
    <p:sldId id="316" r:id="rId23"/>
    <p:sldId id="317" r:id="rId24"/>
    <p:sldId id="318" r:id="rId25"/>
    <p:sldId id="320" r:id="rId26"/>
    <p:sldId id="323" r:id="rId27"/>
    <p:sldId id="324" r:id="rId28"/>
    <p:sldId id="325" r:id="rId29"/>
    <p:sldId id="327" r:id="rId30"/>
    <p:sldId id="328" r:id="rId31"/>
    <p:sldId id="329" r:id="rId32"/>
    <p:sldId id="368" r:id="rId33"/>
    <p:sldId id="330" r:id="rId34"/>
    <p:sldId id="366" r:id="rId35"/>
    <p:sldId id="331" r:id="rId36"/>
    <p:sldId id="367" r:id="rId37"/>
    <p:sldId id="332" r:id="rId38"/>
    <p:sldId id="359" r:id="rId39"/>
    <p:sldId id="360" r:id="rId40"/>
    <p:sldId id="333" r:id="rId41"/>
    <p:sldId id="336" r:id="rId42"/>
    <p:sldId id="337" r:id="rId43"/>
    <p:sldId id="338" r:id="rId44"/>
    <p:sldId id="339" r:id="rId45"/>
    <p:sldId id="340" r:id="rId46"/>
    <p:sldId id="341" r:id="rId47"/>
    <p:sldId id="342" r:id="rId48"/>
    <p:sldId id="343" r:id="rId49"/>
    <p:sldId id="344" r:id="rId50"/>
    <p:sldId id="345" r:id="rId51"/>
    <p:sldId id="361" r:id="rId52"/>
    <p:sldId id="346" r:id="rId53"/>
    <p:sldId id="347" r:id="rId54"/>
    <p:sldId id="348" r:id="rId55"/>
    <p:sldId id="362" r:id="rId56"/>
    <p:sldId id="350" r:id="rId57"/>
    <p:sldId id="355" r:id="rId58"/>
    <p:sldId id="349" r:id="rId59"/>
    <p:sldId id="357" r:id="rId60"/>
    <p:sldId id="358" r:id="rId61"/>
    <p:sldId id="351" r:id="rId62"/>
    <p:sldId id="352" r:id="rId63"/>
    <p:sldId id="353" r:id="rId64"/>
    <p:sldId id="354" r:id="rId65"/>
    <p:sldId id="363" r:id="rId66"/>
    <p:sldId id="364" r:id="rId67"/>
    <p:sldId id="299" r:id="rId68"/>
  </p:sldIdLst>
  <p:sldSz cx="9144000" cy="6858000" type="screen4x3"/>
  <p:notesSz cx="7023100" cy="9309100"/>
  <p:custDataLst>
    <p:tags r:id="rId71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17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00"/>
    <a:srgbClr val="EE3124"/>
    <a:srgbClr val="7F7F7F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5996" autoAdjust="0"/>
  </p:normalViewPr>
  <p:slideViewPr>
    <p:cSldViewPr snapToGrid="0" snapToObjects="1">
      <p:cViewPr varScale="1">
        <p:scale>
          <a:sx n="87" d="100"/>
          <a:sy n="87" d="100"/>
        </p:scale>
        <p:origin x="1315" y="6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1" d="100"/>
          <a:sy n="81" d="100"/>
        </p:scale>
        <p:origin x="3858" y="10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slide" Target="slides/slide34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76" Type="http://schemas.openxmlformats.org/officeDocument/2006/relationships/tableStyles" Target="tableStyles.xml"/><Relationship Id="rId7" Type="http://schemas.openxmlformats.org/officeDocument/2006/relationships/slide" Target="slides/slide2.xml"/><Relationship Id="rId71" Type="http://schemas.openxmlformats.org/officeDocument/2006/relationships/tags" Target="tags/tag1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9" Type="http://schemas.openxmlformats.org/officeDocument/2006/relationships/slide" Target="slides/slide24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66" Type="http://schemas.openxmlformats.org/officeDocument/2006/relationships/slide" Target="slides/slide61.xml"/><Relationship Id="rId74" Type="http://schemas.openxmlformats.org/officeDocument/2006/relationships/viewProps" Target="viewProps.xml"/><Relationship Id="rId5" Type="http://schemas.openxmlformats.org/officeDocument/2006/relationships/slideMaster" Target="slideMasters/slideMaster2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61" Type="http://schemas.openxmlformats.org/officeDocument/2006/relationships/slide" Target="slides/slide56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56" Type="http://schemas.openxmlformats.org/officeDocument/2006/relationships/slide" Target="slides/slide51.xml"/><Relationship Id="rId64" Type="http://schemas.openxmlformats.org/officeDocument/2006/relationships/slide" Target="slides/slide59.xml"/><Relationship Id="rId69" Type="http://schemas.openxmlformats.org/officeDocument/2006/relationships/notesMaster" Target="notesMasters/notesMaster1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commentAuthors" Target="commentAuthors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46" Type="http://schemas.openxmlformats.org/officeDocument/2006/relationships/slide" Target="slides/slide41.xml"/><Relationship Id="rId59" Type="http://schemas.openxmlformats.org/officeDocument/2006/relationships/slide" Target="slides/slide54.xml"/><Relationship Id="rId67" Type="http://schemas.openxmlformats.org/officeDocument/2006/relationships/slide" Target="slides/slide62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handoutMaster" Target="handoutMasters/handoutMaster1.xml"/><Relationship Id="rId75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2018-08-10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2018-08-10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763557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set is blended and pruned in avoidance grid , giving us estimation of reachable set in constrained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13659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set is blended and pruned in avoidance grid , giving us estimation of reachable set in constrained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12630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476630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Rule engine then selects goal of avoidance and Next decision point (There is primitive hard-coded</a:t>
            </a:r>
            <a:r>
              <a:rPr lang="en-US" baseline="0" dirty="0"/>
              <a:t> set of rules</a:t>
            </a:r>
            <a:r>
              <a:rPr lang="en-US" dirty="0"/>
              <a:t>)</a:t>
            </a:r>
          </a:p>
          <a:p>
            <a:endParaRPr lang="en-US" dirty="0"/>
          </a:p>
          <a:p>
            <a:r>
              <a:rPr lang="en-US" dirty="0"/>
              <a:t>Avoidance grid have been fully implemented and tested for simple plane model in Matlab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16882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Reach set is blended and pruned in avoidance grid , giving us estimation of reachable set in constrained space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18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4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47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94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2018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ons.wikimedia.org/wiki/File:Le_restaurant_V%C3%A9ry_-_ext.png" TargetMode="External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4" Type="http://schemas.openxmlformats.org/officeDocument/2006/relationships/image" Target="../media/image48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4" Type="http://schemas.openxmlformats.org/officeDocument/2006/relationships/image" Target="../media/image49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4" Type="http://schemas.openxmlformats.org/officeDocument/2006/relationships/image" Target="../media/image5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70.png"/><Relationship Id="rId4" Type="http://schemas.openxmlformats.org/officeDocument/2006/relationships/image" Target="../media/image46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4" Type="http://schemas.openxmlformats.org/officeDocument/2006/relationships/image" Target="../media/image54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4" Type="http://schemas.openxmlformats.org/officeDocument/2006/relationships/image" Target="../media/image55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4" Type="http://schemas.openxmlformats.org/officeDocument/2006/relationships/image" Target="../media/image56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4" Type="http://schemas.openxmlformats.org/officeDocument/2006/relationships/image" Target="../media/image58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e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jpeg"/><Relationship Id="rId4" Type="http://schemas.openxmlformats.org/officeDocument/2006/relationships/image" Target="../media/image6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2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43484" y="854755"/>
            <a:ext cx="3927348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Now just walk down to the street and get to the fine Restaurant</a:t>
            </a: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Finally enjoy a Pint with my friends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Optimal paths in given FOVs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Evolving world cause suboptimal paths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(Note that path [1] is different)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955492"/>
            <a:ext cx="3912859" cy="2553891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While you are moving to Restaurant you need  to be cautious about: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Because hitting them can cause damage to you or other people or property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724729" y="3654828"/>
            <a:ext cx="3912859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[3] Adversarial: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implement: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assume: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 (vector)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108726"/>
            <a:ext cx="4415134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are well prepared, you ask locals, you got map, you can see a world, but to make decision you need to process that information: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Data Fusion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Is there to help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910910"/>
            <a:ext cx="3561582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[4] Data Fusion: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implement: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1444" y="3608456"/>
            <a:ext cx="4232950" cy="281683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1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Well there are inhabited areas which you like to avoid, like </a:t>
            </a:r>
            <a:r>
              <a:rPr lang="en-US" b="1" i="1" u="sng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</a:t>
            </a:r>
            <a:r>
              <a:rPr lang="en-US" b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who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can beat you or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which will tell your grand mother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08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Breakable – You can tell your grand mother you were on your way to local church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Unbreakable -  Gopniks will beat you anyway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1" y="839104"/>
            <a:ext cx="6118099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them (KW evolution omitted)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	– unbreakable, must avoid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	– breakable, but you have no excuse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3999568"/>
            <a:ext cx="4230676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 can impact energy consumption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Weather is changing with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making with additional layer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Impact on your eyes and ears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5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[6] Weather: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unfavorable weather conditions: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 at EAST (changing with time)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 at WEST (changing with time)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223127"/>
            <a:ext cx="320238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walking, keep yourself on right side of the road and look after others …</a:t>
            </a: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[7] Rules: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stick to written and unwritten rules during your commuting 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Rules are necessary for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succesfull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integration into traffic, society, 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avoidance framework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9394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Space partition</a:t>
            </a:r>
          </a:p>
          <a:p>
            <a:r>
              <a:rPr lang="en-US" sz="2800" dirty="0"/>
              <a:t>Data fusion</a:t>
            </a:r>
          </a:p>
          <a:p>
            <a:r>
              <a:rPr lang="en-US" sz="2800" dirty="0"/>
              <a:t>Avoidance Run</a:t>
            </a:r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Conflict resolution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Cooperative Mode</a:t>
            </a:r>
          </a:p>
          <a:p>
            <a:r>
              <a:rPr lang="en-US" sz="2800" dirty="0"/>
              <a:t>Noncooperative Mode</a:t>
            </a:r>
          </a:p>
          <a:p>
            <a:r>
              <a:rPr lang="en-US" sz="2800" dirty="0"/>
              <a:t>Overtake Maneuver</a:t>
            </a:r>
          </a:p>
          <a:p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Examples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Vehicle control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estimation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-Trajectory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18931" y="856420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7" y="948981"/>
            <a:ext cx="6001769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005" r="7473" b="4570"/>
          <a:stretch/>
        </p:blipFill>
        <p:spPr>
          <a:xfrm>
            <a:off x="610143" y="1055524"/>
            <a:ext cx="5790658" cy="3356384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Vehicle control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estimation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>
            <a:off x="4515757" y="1821718"/>
            <a:ext cx="27072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800479" cy="2778735"/>
          </a:xfrm>
          <a:prstGeom prst="wedgeRectCallout">
            <a:avLst>
              <a:gd name="adj1" fmla="val 58322"/>
              <a:gd name="adj2" fmla="val 4847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60" y="214488"/>
            <a:ext cx="3555926" cy="2654654"/>
          </a:xfrm>
          <a:prstGeom prst="rect">
            <a:avLst/>
          </a:prstGeom>
        </p:spPr>
      </p:pic>
      <p:grpSp>
        <p:nvGrpSpPr>
          <p:cNvPr id="22" name="Group 21"/>
          <p:cNvGrpSpPr/>
          <p:nvPr/>
        </p:nvGrpSpPr>
        <p:grpSpPr>
          <a:xfrm>
            <a:off x="5169463" y="154904"/>
            <a:ext cx="3800479" cy="2778735"/>
            <a:chOff x="9800083" y="223837"/>
            <a:chExt cx="3800479" cy="2778735"/>
          </a:xfrm>
          <a:solidFill>
            <a:schemeClr val="accent3"/>
          </a:solidFill>
        </p:grpSpPr>
        <p:sp>
          <p:nvSpPr>
            <p:cNvPr id="33" name="Rectangular Callout 32"/>
            <p:cNvSpPr/>
            <p:nvPr/>
          </p:nvSpPr>
          <p:spPr>
            <a:xfrm>
              <a:off x="9800083" y="223837"/>
              <a:ext cx="3800479" cy="2778735"/>
            </a:xfrm>
            <a:prstGeom prst="wedgeRectCallout">
              <a:avLst>
                <a:gd name="adj1" fmla="val -55295"/>
                <a:gd name="adj2" fmla="val 52133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42488" y="245402"/>
              <a:ext cx="3721100" cy="2735603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31" name="Rectangular Callout 30"/>
          <p:cNvSpPr/>
          <p:nvPr/>
        </p:nvSpPr>
        <p:spPr>
          <a:xfrm>
            <a:off x="70911" y="3496519"/>
            <a:ext cx="3800479" cy="2778735"/>
          </a:xfrm>
          <a:prstGeom prst="wedgeRectCallout">
            <a:avLst>
              <a:gd name="adj1" fmla="val 62332"/>
              <a:gd name="adj2" fmla="val -57786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5" name="Picture 3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755" y="3565517"/>
            <a:ext cx="3618789" cy="2640738"/>
          </a:xfrm>
          <a:prstGeom prst="rect">
            <a:avLst/>
          </a:prstGeom>
        </p:spPr>
      </p:pic>
      <p:sp>
        <p:nvSpPr>
          <p:cNvPr id="37" name="Rectangular Callout 34"/>
          <p:cNvSpPr/>
          <p:nvPr/>
        </p:nvSpPr>
        <p:spPr>
          <a:xfrm>
            <a:off x="5184072" y="3491627"/>
            <a:ext cx="3785870" cy="2778735"/>
          </a:xfrm>
          <a:prstGeom prst="wedgeRectCallout">
            <a:avLst>
              <a:gd name="adj1" fmla="val -63988"/>
              <a:gd name="adj2" fmla="val -636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9" name="Picture 3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56157" y="3553225"/>
            <a:ext cx="3441700" cy="2640208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cxnSp>
        <p:nvCxnSpPr>
          <p:cNvPr id="16" name="Elbow Connector 15"/>
          <p:cNvCxnSpPr>
            <a:cxnSpLocks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cxnSpLocks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cxnSpLocks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cxnSpLocks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cxnSpLocks/>
            <a:stCxn id="7" idx="3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52" y="504826"/>
            <a:ext cx="7629761" cy="569594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45985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3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Elbow Connector 15"/>
          <p:cNvCxnSpPr>
            <a:cxnSpLocks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cxnSpLocks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5" name="Picture 1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864" y="504827"/>
            <a:ext cx="7951788" cy="584583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noFill/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</p:pic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4000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18" y="504827"/>
            <a:ext cx="7857770" cy="57340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45741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920" y="504827"/>
            <a:ext cx="7511991" cy="576262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624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5000" advClick="0" advTm="5000"/>
    </mc:Choice>
    <mc:Fallback xmlns="">
      <p:transition spd="slow" advClick="0" advTm="5000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Framework Summary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sp>
        <p:nvSpPr>
          <p:cNvPr id="10" name="Rectangle 3"/>
          <p:cNvSpPr>
            <a:spLocks noChangeArrowheads="1"/>
          </p:cNvSpPr>
          <p:nvPr/>
        </p:nvSpPr>
        <p:spPr bwMode="auto">
          <a:xfrm>
            <a:off x="530352" y="4550242"/>
            <a:ext cx="9144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en-US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en-US" altLang="en-US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Speech Bubble: Rectangle with Corners Rounded 11"/>
          <p:cNvSpPr/>
          <p:nvPr/>
        </p:nvSpPr>
        <p:spPr>
          <a:xfrm>
            <a:off x="530352" y="5219809"/>
            <a:ext cx="8107236" cy="1021556"/>
          </a:xfrm>
          <a:prstGeom prst="wedgeRoundRectCallout">
            <a:avLst>
              <a:gd name="adj1" fmla="val 43294"/>
              <a:gd name="adj2" fmla="val 28104"/>
              <a:gd name="adj3" fmla="val 16667"/>
            </a:avLst>
          </a:prstGeom>
          <a:solidFill>
            <a:schemeClr val="tx2"/>
          </a:solidFill>
          <a:ln w="12700">
            <a:solidFill>
              <a:schemeClr val="tx2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just"/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should check this article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: </a:t>
            </a:r>
          </a:p>
          <a:p>
            <a:pPr algn="just"/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GOMOLA, Alojz, et al. </a:t>
            </a:r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Obstacle Avoidance Framework Based on Reach Sets</a:t>
            </a:r>
            <a:r>
              <a:rPr lang="en-US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. In: Iberian Robotics conference. Springer, Cham, 2017. p. 768-779. </a:t>
            </a:r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b="1" i="1" u="sng" dirty="0"/>
              <a:t>Key notes:</a:t>
            </a:r>
          </a:p>
          <a:p>
            <a:r>
              <a:rPr lang="en-US" i="1" u="sng" dirty="0"/>
              <a:t>Movement Automaton </a:t>
            </a:r>
            <a:r>
              <a:rPr lang="en-US" dirty="0"/>
              <a:t>– interface between control and avoidance grid,</a:t>
            </a:r>
          </a:p>
          <a:p>
            <a:r>
              <a:rPr lang="en-US" i="1" u="sng" dirty="0"/>
              <a:t>Sensor/Data Fusion </a:t>
            </a:r>
            <a:r>
              <a:rPr lang="en-US" dirty="0"/>
              <a:t>– interface between sensors/information sources and avoidance grid,</a:t>
            </a:r>
          </a:p>
          <a:p>
            <a:r>
              <a:rPr lang="en-US" i="1" u="sng" dirty="0"/>
              <a:t>Reach set </a:t>
            </a:r>
            <a:r>
              <a:rPr lang="en-US" dirty="0"/>
              <a:t>– tells UAV where it can go from initial position with given maneuvering capabilities from Movement Automaton,</a:t>
            </a:r>
          </a:p>
          <a:p>
            <a:r>
              <a:rPr lang="en-US" i="1" u="sng" dirty="0"/>
              <a:t>Avoidance grid </a:t>
            </a:r>
            <a:r>
              <a:rPr lang="en-US" dirty="0"/>
              <a:t>– combines known world from Sensor/Data Fusion with Reach set for current vehicle state and applies Rules to find best escape trajectory in Field of Vision,</a:t>
            </a:r>
          </a:p>
          <a:p>
            <a:r>
              <a:rPr lang="en-US" i="1" u="sng" dirty="0"/>
              <a:t>Rule engine </a:t>
            </a:r>
            <a:r>
              <a:rPr lang="en-US" dirty="0"/>
              <a:t>– contains set of Rules,</a:t>
            </a:r>
          </a:p>
          <a:p>
            <a:pPr marL="0" indent="0">
              <a:buNone/>
            </a:pPr>
            <a:r>
              <a:rPr lang="en-US" b="1" i="1" u="sng" dirty="0"/>
              <a:t>Solved challenges: </a:t>
            </a:r>
          </a:p>
          <a:p>
            <a:r>
              <a:rPr lang="en-US" dirty="0"/>
              <a:t>[1] Path planning, [2] Evolving world, [3] Adversarial, [4] Data fusion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60017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Simple 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Rules of the Air Introduction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03"/>
          <a:stretch/>
        </p:blipFill>
        <p:spPr bwMode="auto">
          <a:xfrm>
            <a:off x="530352" y="856420"/>
            <a:ext cx="8159261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599507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Conflict resolution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b="1" i="1" u="sng" dirty="0"/>
              <a:t>Conflict resolution</a:t>
            </a:r>
            <a:r>
              <a:rPr lang="en-US" sz="2000" dirty="0"/>
              <a:t> is </a:t>
            </a:r>
            <a:r>
              <a:rPr lang="en-US" sz="2000" i="1" u="sng" dirty="0"/>
              <a:t>Event-based</a:t>
            </a:r>
            <a:r>
              <a:rPr lang="en-US" sz="2000" dirty="0"/>
              <a:t> depending on proclaimed aircraft </a:t>
            </a:r>
            <a:r>
              <a:rPr lang="en-US" sz="2000" i="1" u="sng" dirty="0"/>
              <a:t>position, heading and velocity, and classification</a:t>
            </a:r>
            <a:r>
              <a:rPr lang="en-US" sz="2000" dirty="0"/>
              <a:t>.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i="1" u="sng" dirty="0"/>
              <a:t>Collision Case </a:t>
            </a:r>
            <a:r>
              <a:rPr lang="en-US" sz="2000" dirty="0"/>
              <a:t>is created for two conflict participants (2..*):</a:t>
            </a:r>
          </a:p>
          <a:p>
            <a:r>
              <a:rPr lang="en-US" sz="2000" i="1" u="sng" dirty="0"/>
              <a:t>Position</a:t>
            </a:r>
            <a:r>
              <a:rPr lang="en-US" sz="2000" dirty="0"/>
              <a:t> 				(Latitude, Longitude, Flight level).</a:t>
            </a:r>
          </a:p>
          <a:p>
            <a:r>
              <a:rPr lang="en-US" sz="2000" i="1" u="sng" dirty="0"/>
              <a:t>Velocity</a:t>
            </a:r>
            <a:r>
              <a:rPr lang="en-US" sz="2000" dirty="0"/>
              <a:t> 				(Vectorizer, Planar),</a:t>
            </a:r>
          </a:p>
          <a:p>
            <a:r>
              <a:rPr lang="en-US" sz="2000" i="1" u="sng" dirty="0"/>
              <a:t>Vehicle Category</a:t>
            </a:r>
            <a:r>
              <a:rPr lang="en-US" sz="2000" dirty="0"/>
              <a:t> 		(Size/Maneuverability) </a:t>
            </a:r>
          </a:p>
          <a:p>
            <a:r>
              <a:rPr lang="en-US" sz="2000" i="1" u="sng" dirty="0"/>
              <a:t>Trajectory Prediction</a:t>
            </a:r>
            <a:r>
              <a:rPr lang="en-US" sz="2000" dirty="0"/>
              <a:t> 	(Planned/Predicted)</a:t>
            </a:r>
          </a:p>
          <a:p>
            <a:r>
              <a:rPr lang="en-US" sz="2000" i="1" u="sng" dirty="0"/>
              <a:t>Collision point</a:t>
            </a:r>
            <a:r>
              <a:rPr lang="en-US" sz="2000" i="1" dirty="0"/>
              <a:t> 		</a:t>
            </a:r>
            <a:r>
              <a:rPr lang="en-US" sz="2000" dirty="0"/>
              <a:t>(Based on possible trajectory intersection)</a:t>
            </a:r>
          </a:p>
          <a:p>
            <a:r>
              <a:rPr lang="en-US" sz="2000" i="1" u="sng" dirty="0"/>
              <a:t>Angle of Approach</a:t>
            </a:r>
            <a:r>
              <a:rPr lang="en-US" sz="2000" dirty="0"/>
              <a:t> 	(to adversarial vehicle)</a:t>
            </a:r>
          </a:p>
          <a:p>
            <a:r>
              <a:rPr lang="en-US" sz="2000" i="1" u="sng" dirty="0"/>
              <a:t>Collision type</a:t>
            </a:r>
            <a:r>
              <a:rPr lang="en-US" sz="2000" dirty="0"/>
              <a:t> 			(Based on Angle of approach)</a:t>
            </a:r>
          </a:p>
          <a:p>
            <a:r>
              <a:rPr lang="en-US" sz="2000" i="1" u="sng" dirty="0"/>
              <a:t>Avoidance role</a:t>
            </a:r>
            <a:r>
              <a:rPr lang="en-US" sz="2000" dirty="0"/>
              <a:t> 		(Based on previous data)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b="1" i="1" u="sng" dirty="0"/>
              <a:t>Collision Case Resolution</a:t>
            </a:r>
            <a:r>
              <a:rPr lang="en-US" sz="2000" dirty="0"/>
              <a:t> is given as </a:t>
            </a:r>
            <a:r>
              <a:rPr lang="en-US" sz="2000" i="1" u="sng" dirty="0"/>
              <a:t>collision point</a:t>
            </a:r>
            <a:r>
              <a:rPr lang="en-US" sz="2000" dirty="0"/>
              <a:t> and enforced </a:t>
            </a:r>
            <a:r>
              <a:rPr lang="en-US" sz="2000" i="1" u="sng" dirty="0"/>
              <a:t>speed/safety margin</a:t>
            </a:r>
          </a:p>
          <a:p>
            <a:endParaRPr lang="en-US" sz="2000" dirty="0"/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71826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UAV 1 (S-Rotor)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is Collision Case resolved by UTM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UAV 2 (FACAS)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372099962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Right of the Way Rules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000" i="1" u="sng" dirty="0"/>
              <a:t>Right of the way rules</a:t>
            </a:r>
            <a:r>
              <a:rPr lang="en-US" sz="2000" dirty="0"/>
              <a:t> aid pilots in </a:t>
            </a:r>
            <a:r>
              <a:rPr lang="en-US" sz="2000" i="1" u="sng" dirty="0"/>
              <a:t>avoiding each other visually</a:t>
            </a:r>
          </a:p>
          <a:p>
            <a:r>
              <a:rPr lang="en-US" sz="2000" dirty="0"/>
              <a:t>The rules are found:</a:t>
            </a:r>
          </a:p>
          <a:p>
            <a:pPr lvl="1"/>
            <a:r>
              <a:rPr lang="en-US" sz="1800" dirty="0"/>
              <a:t>Part 91 Federal Aviation Regulation (USA)</a:t>
            </a:r>
          </a:p>
          <a:p>
            <a:pPr lvl="1"/>
            <a:r>
              <a:rPr lang="en-US" sz="1800" dirty="0"/>
              <a:t>ICAO Annex 2 -&gt; Chapter 3  - General Rules -&gt; 3.2 Avoidance of collisions -&gt; 3.2.2 Right of way (International)</a:t>
            </a:r>
          </a:p>
          <a:p>
            <a:endParaRPr lang="en-US" sz="2000" dirty="0"/>
          </a:p>
          <a:p>
            <a:r>
              <a:rPr lang="en-US" sz="2000" dirty="0"/>
              <a:t>When </a:t>
            </a:r>
            <a:r>
              <a:rPr lang="en-US" sz="2000" i="1" u="sng" dirty="0"/>
              <a:t>aircrafts are converging</a:t>
            </a:r>
            <a:r>
              <a:rPr lang="en-US" sz="2000" dirty="0"/>
              <a:t>, the </a:t>
            </a:r>
            <a:r>
              <a:rPr lang="en-US" sz="2000" i="1" u="sng" dirty="0"/>
              <a:t>right of way</a:t>
            </a:r>
            <a:r>
              <a:rPr lang="en-US" sz="2000" dirty="0"/>
              <a:t> is generally given to the </a:t>
            </a:r>
            <a:r>
              <a:rPr lang="en-US" sz="2000" i="1" u="sng" dirty="0"/>
              <a:t>least maneuverable aircraft </a:t>
            </a:r>
            <a:r>
              <a:rPr lang="en-US" sz="2000" dirty="0"/>
              <a:t>(higher class).</a:t>
            </a:r>
          </a:p>
          <a:p>
            <a:r>
              <a:rPr lang="en-US" sz="2000" dirty="0"/>
              <a:t>The </a:t>
            </a:r>
            <a:r>
              <a:rPr lang="en-US" sz="2000" i="1" u="sng" dirty="0"/>
              <a:t>aircraft now having the right of the way is to pass well clear of the aircraft </a:t>
            </a:r>
            <a:r>
              <a:rPr lang="en-US" sz="2000" b="1" i="1" u="sng" dirty="0"/>
              <a:t>not having</a:t>
            </a:r>
            <a:r>
              <a:rPr lang="en-US" sz="2000" i="1" u="sng" dirty="0"/>
              <a:t> the right of the way.</a:t>
            </a:r>
          </a:p>
          <a:p>
            <a:endParaRPr lang="en-US" sz="2000" dirty="0"/>
          </a:p>
          <a:p>
            <a:r>
              <a:rPr lang="en-US" sz="2000" i="1" u="sng" dirty="0"/>
              <a:t>Application for rules of the air</a:t>
            </a:r>
            <a:r>
              <a:rPr lang="en-US" sz="2000" dirty="0"/>
              <a:t> in case of UAS seems </a:t>
            </a:r>
            <a:r>
              <a:rPr lang="en-US" sz="2000" i="1" u="sng" dirty="0"/>
              <a:t>to be reduced to immediate avoidance</a:t>
            </a:r>
            <a:r>
              <a:rPr lang="en-US" sz="2000" dirty="0"/>
              <a:t> in case of manned aviation adversary</a:t>
            </a:r>
          </a:p>
          <a:p>
            <a:r>
              <a:rPr lang="en-US" sz="2000" dirty="0"/>
              <a:t>The avoidance </a:t>
            </a:r>
            <a:r>
              <a:rPr lang="en-US" sz="2000" b="1" i="1" u="sng" dirty="0"/>
              <a:t>rules can be applied between the same class of UAV.</a:t>
            </a:r>
          </a:p>
          <a:p>
            <a:pPr marL="0" indent="0">
              <a:buNone/>
            </a:pPr>
            <a:endParaRPr lang="en-US" sz="2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468396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6792" y="1210757"/>
            <a:ext cx="3088611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Gentleman 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tx2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  <a:endParaRPr lang="sk-SK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and </a:t>
            </a:r>
            <a:endParaRPr lang="sk-SK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fine  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6622406" y="5339090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Architecture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75955178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in Nutshell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Benefits:</a:t>
            </a:r>
          </a:p>
          <a:p>
            <a:r>
              <a:rPr lang="en-US" b="1" i="1" u="sng" dirty="0"/>
              <a:t>Modularity</a:t>
            </a:r>
            <a:r>
              <a:rPr lang="en-US" dirty="0"/>
              <a:t> – keep rule specific </a:t>
            </a:r>
            <a:r>
              <a:rPr lang="en-US" i="1" u="sng" dirty="0"/>
              <a:t>code separated in one class</a:t>
            </a:r>
            <a:r>
              <a:rPr lang="en-US" dirty="0"/>
              <a:t> with given </a:t>
            </a:r>
            <a:r>
              <a:rPr lang="en-US" i="1" u="sng" dirty="0"/>
              <a:t>condition and impact application</a:t>
            </a:r>
            <a:r>
              <a:rPr lang="en-US" dirty="0"/>
              <a:t>, maintain separate functionality .</a:t>
            </a:r>
          </a:p>
          <a:p>
            <a:endParaRPr lang="en-US" dirty="0"/>
          </a:p>
          <a:p>
            <a:r>
              <a:rPr lang="en-US" b="1" i="1" u="sng" dirty="0"/>
              <a:t>Scalability</a:t>
            </a:r>
            <a:r>
              <a:rPr lang="en-US" dirty="0"/>
              <a:t> – use </a:t>
            </a:r>
            <a:r>
              <a:rPr lang="en-US" i="1" u="sng" dirty="0"/>
              <a:t>piece wise code</a:t>
            </a:r>
            <a:r>
              <a:rPr lang="en-US" dirty="0"/>
              <a:t> in navigation/avoidance/control frameworks, </a:t>
            </a:r>
            <a:r>
              <a:rPr lang="en-US" i="1" u="sng" dirty="0"/>
              <a:t>activate/deactivate aspects</a:t>
            </a:r>
            <a:r>
              <a:rPr lang="en-US" dirty="0"/>
              <a:t> and specific behaviors.</a:t>
            </a:r>
          </a:p>
          <a:p>
            <a:endParaRPr lang="en-US" dirty="0"/>
          </a:p>
          <a:p>
            <a:r>
              <a:rPr lang="en-US" b="1" i="1" u="sng" dirty="0"/>
              <a:t>Rule chaining</a:t>
            </a:r>
            <a:r>
              <a:rPr lang="en-US" dirty="0"/>
              <a:t> – rule can be </a:t>
            </a:r>
            <a:r>
              <a:rPr lang="en-US" i="1" u="sng" dirty="0"/>
              <a:t>invoked from Decision (Join) Point</a:t>
            </a:r>
            <a:r>
              <a:rPr lang="en-US" dirty="0"/>
              <a:t>, or from </a:t>
            </a:r>
            <a:r>
              <a:rPr lang="en-US" i="1" u="sng" dirty="0"/>
              <a:t>other rule body</a:t>
            </a:r>
            <a:r>
              <a:rPr lang="en-US" dirty="0"/>
              <a:t>, for example specific maneuver rule can be invoked from resolution rule, this becomes especially handy when aspects of logical programing are necessary.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Shortcomings</a:t>
            </a:r>
            <a:r>
              <a:rPr lang="en-US" dirty="0"/>
              <a:t>:</a:t>
            </a:r>
          </a:p>
          <a:p>
            <a:r>
              <a:rPr lang="en-US" b="1" i="1" u="sng" dirty="0"/>
              <a:t>Border Case Testing</a:t>
            </a:r>
            <a:r>
              <a:rPr lang="en-US" dirty="0"/>
              <a:t> – needs to be implemented to verify rule functionality as intended, </a:t>
            </a:r>
            <a:r>
              <a:rPr lang="en-US" i="1" u="sng" dirty="0"/>
              <a:t>the test conditions are hard to assume</a:t>
            </a:r>
            <a:r>
              <a:rPr lang="en-US" dirty="0"/>
              <a:t>.</a:t>
            </a:r>
          </a:p>
          <a:p>
            <a:endParaRPr lang="en-US" b="1" i="1" u="sng" dirty="0"/>
          </a:p>
          <a:p>
            <a:r>
              <a:rPr lang="en-US" b="1" i="1" u="sng" dirty="0"/>
              <a:t>Configuration Bias</a:t>
            </a:r>
            <a:r>
              <a:rPr lang="en-US" b="1" i="1" dirty="0"/>
              <a:t> </a:t>
            </a:r>
            <a:r>
              <a:rPr lang="en-US" dirty="0"/>
              <a:t>– is induced at change of </a:t>
            </a:r>
            <a:r>
              <a:rPr lang="en-US" i="1" u="sng" dirty="0"/>
              <a:t>configuration</a:t>
            </a:r>
            <a:r>
              <a:rPr lang="en-US" dirty="0"/>
              <a:t>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47018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 Setup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2272784" y="1949623"/>
            <a:ext cx="2620108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Before Avoidance Run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532339" y="1944571"/>
            <a:ext cx="1406865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3270721" y="5509519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Right Plane Heading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2339" y="3038371"/>
            <a:ext cx="1408853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2272784" y="2483695"/>
            <a:ext cx="2620109" cy="369266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After Avoidance Run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2272784" y="3040889"/>
            <a:ext cx="2619320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Trajectory Restriction</a:t>
            </a:r>
          </a:p>
        </p:txBody>
      </p:sp>
      <p:sp>
        <p:nvSpPr>
          <p:cNvPr id="12" name="Rounded Rectangle 9"/>
          <p:cNvSpPr/>
          <p:nvPr/>
        </p:nvSpPr>
        <p:spPr>
          <a:xfrm>
            <a:off x="3270721" y="6116527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Enforce Safety Margin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270443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</a:t>
            </a:r>
          </a:p>
        </p:txBody>
      </p:sp>
      <p:sp>
        <p:nvSpPr>
          <p:cNvPr id="14" name="Rounded Rectangle 9"/>
          <p:cNvSpPr/>
          <p:nvPr/>
        </p:nvSpPr>
        <p:spPr>
          <a:xfrm>
            <a:off x="5311609" y="1949622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 Collision Cases</a:t>
            </a:r>
          </a:p>
        </p:txBody>
      </p:sp>
      <p:sp>
        <p:nvSpPr>
          <p:cNvPr id="15" name="Rounded Rectangle 9"/>
          <p:cNvSpPr/>
          <p:nvPr/>
        </p:nvSpPr>
        <p:spPr>
          <a:xfrm>
            <a:off x="5311609" y="3067264"/>
            <a:ext cx="3172669" cy="868561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Resolve Collision  Cases</a:t>
            </a:r>
          </a:p>
        </p:txBody>
      </p:sp>
      <p:sp>
        <p:nvSpPr>
          <p:cNvPr id="16" name="Rounded Rectangle 9"/>
          <p:cNvSpPr/>
          <p:nvPr/>
        </p:nvSpPr>
        <p:spPr>
          <a:xfrm>
            <a:off x="5311609" y="2480185"/>
            <a:ext cx="317266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Close Collision Cases</a:t>
            </a:r>
          </a:p>
        </p:txBody>
      </p:sp>
      <p:sp>
        <p:nvSpPr>
          <p:cNvPr id="17" name="Rounded Rectangle 9"/>
          <p:cNvSpPr/>
          <p:nvPr/>
        </p:nvSpPr>
        <p:spPr>
          <a:xfrm>
            <a:off x="530351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Converging Maneuver</a:t>
            </a:r>
          </a:p>
        </p:txBody>
      </p:sp>
      <p:sp>
        <p:nvSpPr>
          <p:cNvPr id="18" name="Rounded Rectangle 9"/>
          <p:cNvSpPr/>
          <p:nvPr/>
        </p:nvSpPr>
        <p:spPr>
          <a:xfrm>
            <a:off x="6010536" y="4987823"/>
            <a:ext cx="2628549" cy="369266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Head On Approach</a:t>
            </a:r>
          </a:p>
        </p:txBody>
      </p:sp>
      <p:cxnSp>
        <p:nvCxnSpPr>
          <p:cNvPr id="20" name="Straight Arrow Connector 19"/>
          <p:cNvCxnSpPr>
            <a:cxnSpLocks/>
            <a:stCxn id="6" idx="3"/>
            <a:endCxn id="5" idx="1"/>
          </p:cNvCxnSpPr>
          <p:nvPr/>
        </p:nvCxnSpPr>
        <p:spPr>
          <a:xfrm flipV="1">
            <a:off x="1939204" y="2134256"/>
            <a:ext cx="333580" cy="267515"/>
          </a:xfrm>
          <a:prstGeom prst="curvedConnector3">
            <a:avLst>
              <a:gd name="adj1" fmla="val 15735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  <a:stCxn id="6" idx="3"/>
            <a:endCxn id="9" idx="1"/>
          </p:cNvCxnSpPr>
          <p:nvPr/>
        </p:nvCxnSpPr>
        <p:spPr>
          <a:xfrm>
            <a:off x="1939204" y="2401771"/>
            <a:ext cx="333580" cy="266557"/>
          </a:xfrm>
          <a:prstGeom prst="curvedConnector3">
            <a:avLst>
              <a:gd name="adj1" fmla="val 21006"/>
            </a:avLst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cxnSpLocks/>
            <a:stCxn id="15" idx="2"/>
            <a:endCxn id="17" idx="0"/>
          </p:cNvCxnSpPr>
          <p:nvPr/>
        </p:nvCxnSpPr>
        <p:spPr>
          <a:xfrm rot="5400000">
            <a:off x="3845286" y="1935165"/>
            <a:ext cx="1051998" cy="5053318"/>
          </a:xfrm>
          <a:prstGeom prst="curvedConnector3">
            <a:avLst>
              <a:gd name="adj1" fmla="val 38299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26"/>
          <p:cNvCxnSpPr>
            <a:cxnSpLocks/>
            <a:stCxn id="15" idx="2"/>
            <a:endCxn id="13" idx="0"/>
          </p:cNvCxnSpPr>
          <p:nvPr/>
        </p:nvCxnSpPr>
        <p:spPr>
          <a:xfrm rot="5400000">
            <a:off x="5215332" y="3305211"/>
            <a:ext cx="1051998" cy="2313226"/>
          </a:xfrm>
          <a:prstGeom prst="curved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26"/>
          <p:cNvCxnSpPr>
            <a:cxnSpLocks/>
          </p:cNvCxnSpPr>
          <p:nvPr/>
        </p:nvCxnSpPr>
        <p:spPr>
          <a:xfrm rot="16200000" flipH="1">
            <a:off x="6585378" y="4257182"/>
            <a:ext cx="1051998" cy="426867"/>
          </a:xfrm>
          <a:prstGeom prst="curvedConnector3">
            <a:avLst>
              <a:gd name="adj1" fmla="val 44150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9" name="Straight Arrow Connector 26"/>
          <p:cNvCxnSpPr>
            <a:cxnSpLocks/>
            <a:stCxn id="18" idx="2"/>
            <a:endCxn id="7" idx="3"/>
          </p:cNvCxnSpPr>
          <p:nvPr/>
        </p:nvCxnSpPr>
        <p:spPr>
          <a:xfrm rot="5400000">
            <a:off x="6443510" y="4812850"/>
            <a:ext cx="337063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26"/>
          <p:cNvCxnSpPr>
            <a:cxnSpLocks/>
            <a:stCxn id="18" idx="2"/>
            <a:endCxn id="12" idx="3"/>
          </p:cNvCxnSpPr>
          <p:nvPr/>
        </p:nvCxnSpPr>
        <p:spPr>
          <a:xfrm rot="5400000">
            <a:off x="6140006" y="5116354"/>
            <a:ext cx="944071" cy="1425541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5" name="Straight Arrow Connector 26"/>
          <p:cNvCxnSpPr>
            <a:cxnSpLocks/>
            <a:stCxn id="17" idx="2"/>
            <a:endCxn id="7" idx="1"/>
          </p:cNvCxnSpPr>
          <p:nvPr/>
        </p:nvCxnSpPr>
        <p:spPr>
          <a:xfrm rot="16200000" flipH="1">
            <a:off x="2389142" y="4812572"/>
            <a:ext cx="337063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8" name="Straight Arrow Connector 26"/>
          <p:cNvCxnSpPr>
            <a:cxnSpLocks/>
            <a:stCxn id="17" idx="2"/>
            <a:endCxn id="12" idx="1"/>
          </p:cNvCxnSpPr>
          <p:nvPr/>
        </p:nvCxnSpPr>
        <p:spPr>
          <a:xfrm rot="16200000" flipH="1">
            <a:off x="2085638" y="5116076"/>
            <a:ext cx="944071" cy="142609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cxnSpLocks/>
            <a:stCxn id="8" idx="3"/>
            <a:endCxn id="10" idx="1"/>
          </p:cNvCxnSpPr>
          <p:nvPr/>
        </p:nvCxnSpPr>
        <p:spPr>
          <a:xfrm>
            <a:off x="1941192" y="3495571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cxnSpLocks/>
            <a:stCxn id="10" idx="3"/>
            <a:endCxn id="15" idx="1"/>
          </p:cNvCxnSpPr>
          <p:nvPr/>
        </p:nvCxnSpPr>
        <p:spPr>
          <a:xfrm>
            <a:off x="4892104" y="3498089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cxnSpLocks/>
            <a:stCxn id="9" idx="3"/>
            <a:endCxn id="16" idx="1"/>
          </p:cNvCxnSpPr>
          <p:nvPr/>
        </p:nvCxnSpPr>
        <p:spPr>
          <a:xfrm flipV="1">
            <a:off x="4892893" y="2664818"/>
            <a:ext cx="418716" cy="3510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cxnSpLocks/>
            <a:stCxn id="5" idx="3"/>
            <a:endCxn id="14" idx="1"/>
          </p:cNvCxnSpPr>
          <p:nvPr/>
        </p:nvCxnSpPr>
        <p:spPr>
          <a:xfrm flipV="1">
            <a:off x="4892892" y="2134255"/>
            <a:ext cx="418717" cy="1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9"/>
          <p:cNvSpPr/>
          <p:nvPr/>
        </p:nvSpPr>
        <p:spPr>
          <a:xfrm>
            <a:off x="534327" y="1396928"/>
            <a:ext cx="1406865" cy="363009"/>
          </a:xfrm>
          <a:prstGeom prst="roundRect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74" name="Rounded Rectangle 9"/>
          <p:cNvSpPr/>
          <p:nvPr/>
        </p:nvSpPr>
        <p:spPr>
          <a:xfrm>
            <a:off x="2271996" y="1389714"/>
            <a:ext cx="2620108" cy="369266"/>
          </a:xfrm>
          <a:prstGeom prst="roundRect">
            <a:avLst/>
          </a:prstGeom>
          <a:solidFill>
            <a:srgbClr val="E42020"/>
          </a:solidFill>
          <a:ln>
            <a:solidFill>
              <a:srgbClr val="FF0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</p:txBody>
      </p:sp>
      <p:sp>
        <p:nvSpPr>
          <p:cNvPr id="76" name="Rounded Rectangle 9"/>
          <p:cNvSpPr/>
          <p:nvPr/>
        </p:nvSpPr>
        <p:spPr>
          <a:xfrm>
            <a:off x="5311608" y="1396662"/>
            <a:ext cx="3172669" cy="369266"/>
          </a:xfrm>
          <a:prstGeom prst="roundRect">
            <a:avLst/>
          </a:prstGeom>
          <a:solidFill>
            <a:srgbClr val="002060"/>
          </a:solidFill>
          <a:ln>
            <a:solidFill>
              <a:srgbClr val="00206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77" name="TextBox 76"/>
          <p:cNvSpPr txBox="1"/>
          <p:nvPr/>
        </p:nvSpPr>
        <p:spPr>
          <a:xfrm>
            <a:off x="476893" y="4122624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based on: </a:t>
            </a:r>
          </a:p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Avoidance role</a:t>
            </a:r>
          </a:p>
        </p:txBody>
      </p:sp>
      <p:sp>
        <p:nvSpPr>
          <p:cNvPr id="78" name="TextBox 77"/>
          <p:cNvSpPr txBox="1"/>
          <p:nvPr/>
        </p:nvSpPr>
        <p:spPr>
          <a:xfrm>
            <a:off x="476893" y="5875522"/>
            <a:ext cx="1697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Forced invoke:</a:t>
            </a:r>
          </a:p>
        </p:txBody>
      </p:sp>
      <p:cxnSp>
        <p:nvCxnSpPr>
          <p:cNvPr id="35" name="Straight Arrow Connector 34"/>
          <p:cNvCxnSpPr>
            <a:cxnSpLocks/>
          </p:cNvCxnSpPr>
          <p:nvPr/>
        </p:nvCxnSpPr>
        <p:spPr>
          <a:xfrm>
            <a:off x="1943990" y="1591606"/>
            <a:ext cx="331592" cy="2518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cxnSpLocks/>
          </p:cNvCxnSpPr>
          <p:nvPr/>
        </p:nvCxnSpPr>
        <p:spPr>
          <a:xfrm>
            <a:off x="4892893" y="1593077"/>
            <a:ext cx="419505" cy="3456"/>
          </a:xfrm>
          <a:prstGeom prst="straightConnector1">
            <a:avLst/>
          </a:prstGeom>
          <a:ln w="38100" cmpd="sng">
            <a:solidFill>
              <a:srgbClr val="E4202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26"/>
          <p:cNvCxnSpPr>
            <a:cxnSpLocks/>
            <a:stCxn id="76" idx="0"/>
            <a:endCxn id="76" idx="3"/>
          </p:cNvCxnSpPr>
          <p:nvPr/>
        </p:nvCxnSpPr>
        <p:spPr>
          <a:xfrm rot="16200000" flipH="1">
            <a:off x="7598793" y="695811"/>
            <a:ext cx="184633" cy="1586334"/>
          </a:xfrm>
          <a:prstGeom prst="bentConnector4">
            <a:avLst>
              <a:gd name="adj1" fmla="val -123813"/>
              <a:gd name="adj2" fmla="val 114411"/>
            </a:avLst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19" name="TextBox 18"/>
          <p:cNvSpPr txBox="1"/>
          <p:nvPr/>
        </p:nvSpPr>
        <p:spPr>
          <a:xfrm>
            <a:off x="1856512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4883649" y="1119553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8639085" y="1125415"/>
            <a:ext cx="5309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0..*</a:t>
            </a:r>
          </a:p>
        </p:txBody>
      </p:sp>
    </p:spTree>
    <p:extLst>
      <p:ext uri="{BB962C8B-B14F-4D97-AF65-F5344CB8AC3E}">
        <p14:creationId xmlns:p14="http://schemas.microsoft.com/office/powerpoint/2010/main" val="18826854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are using </a:t>
            </a:r>
            <a:r>
              <a:rPr lang="en-US" i="1" u="sng" dirty="0"/>
              <a:t>Horizontal Separation</a:t>
            </a:r>
          </a:p>
          <a:p>
            <a:r>
              <a:rPr lang="en-US" dirty="0"/>
              <a:t>Angle of Approach is equal to 90 degrees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Both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velocity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Both UAS broadcasts position notification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8 m (Enforced in Navigation Grid)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40154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3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Converging </a:t>
            </a:r>
            <a:r>
              <a:rPr lang="en-US" dirty="0" err="1"/>
              <a:t>Manuever</a:t>
            </a:r>
            <a:endParaRPr lang="en-US" dirty="0"/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 systems</a:t>
            </a:r>
            <a:r>
              <a:rPr lang="en-US" dirty="0"/>
              <a:t> equipped with ADS-B are </a:t>
            </a:r>
            <a:r>
              <a:rPr lang="en-US" i="1" u="sng" dirty="0"/>
              <a:t>approaching</a:t>
            </a:r>
            <a:r>
              <a:rPr lang="en-US" dirty="0"/>
              <a:t> Collision Point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Horizontal Separation</a:t>
            </a:r>
          </a:p>
          <a:p>
            <a:r>
              <a:rPr lang="en-US" dirty="0"/>
              <a:t>Angle of Approach is equal to 180 degrees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Resolution (Emergency)</a:t>
            </a:r>
          </a:p>
          <a:p>
            <a:r>
              <a:rPr lang="en-US" dirty="0"/>
              <a:t>Both </a:t>
            </a:r>
            <a:r>
              <a:rPr lang="en-US" i="1" u="sng" dirty="0"/>
              <a:t>UAS receive ADS-B message</a:t>
            </a:r>
            <a:r>
              <a:rPr lang="en-US" dirty="0"/>
              <a:t> with intruder </a:t>
            </a:r>
            <a:r>
              <a:rPr lang="en-US" i="1" u="sng" dirty="0"/>
              <a:t>heading and position</a:t>
            </a:r>
          </a:p>
          <a:p>
            <a:r>
              <a:rPr lang="en-US" dirty="0"/>
              <a:t>Safety margin: 		1.2 m (30 cm body radius, 30 cm protection margin)</a:t>
            </a:r>
          </a:p>
          <a:p>
            <a:r>
              <a:rPr lang="en-US" dirty="0"/>
              <a:t>Intruder model: 		Time-Based, Body mass intersection (r=60 cm)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Both UAS broadcasts ADS-B message to UTM system</a:t>
            </a:r>
          </a:p>
          <a:p>
            <a:r>
              <a:rPr lang="en-US" dirty="0"/>
              <a:t>UTM creates Collision Case  and Mandates UAS with avoidance roles</a:t>
            </a:r>
          </a:p>
          <a:p>
            <a:r>
              <a:rPr lang="en-US" dirty="0"/>
              <a:t>Mutual distance (Safety) margin: 10 m (Enforced in navigation grids)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4012212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3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5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[1] Path planning problem: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 of surrounding area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Find shortest path between waypoints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Use the safe routes [Optional]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3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Head On Approach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i="1" u="sng" dirty="0"/>
              <a:t>Situation: </a:t>
            </a:r>
          </a:p>
          <a:p>
            <a:r>
              <a:rPr lang="en-US" i="1" u="sng" dirty="0"/>
              <a:t>Two UAS</a:t>
            </a:r>
            <a:r>
              <a:rPr lang="en-US" dirty="0"/>
              <a:t> equipped with ADS-B are </a:t>
            </a:r>
            <a:r>
              <a:rPr lang="en-US" i="1" u="sng" dirty="0"/>
              <a:t>flying</a:t>
            </a:r>
            <a:r>
              <a:rPr lang="en-US" dirty="0"/>
              <a:t> in same direction</a:t>
            </a:r>
          </a:p>
          <a:p>
            <a:r>
              <a:rPr lang="en-US" dirty="0"/>
              <a:t>Both systems are using </a:t>
            </a:r>
            <a:r>
              <a:rPr lang="en-US" i="1" u="sng" dirty="0"/>
              <a:t>Horizontal Separation</a:t>
            </a:r>
          </a:p>
          <a:p>
            <a:r>
              <a:rPr lang="en-US" dirty="0"/>
              <a:t>Angle of Approach is equal to 0 degrees</a:t>
            </a:r>
          </a:p>
          <a:p>
            <a:r>
              <a:rPr lang="en-US" dirty="0"/>
              <a:t>Overtaken UAS is slower than Overtaking UAS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Resolution (Rule Based)</a:t>
            </a:r>
          </a:p>
          <a:p>
            <a:r>
              <a:rPr lang="en-US" dirty="0"/>
              <a:t>All UAS broadcasts ADS-B message to UTM system</a:t>
            </a:r>
          </a:p>
          <a:p>
            <a:r>
              <a:rPr lang="en-US" i="1" u="sng" dirty="0"/>
              <a:t>UTM creates Collision Case</a:t>
            </a:r>
            <a:r>
              <a:rPr lang="en-US" dirty="0"/>
              <a:t>  and Mandates UAS with </a:t>
            </a:r>
            <a:r>
              <a:rPr lang="en-US" i="1" u="sng" dirty="0"/>
              <a:t>Avoidance Roles</a:t>
            </a:r>
          </a:p>
          <a:p>
            <a:r>
              <a:rPr lang="en-US" dirty="0"/>
              <a:t>Safety margin: 5 m (Enforced in Navigation Grid)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i="1" u="sng" dirty="0"/>
              <a:t>Simulation Scenarios: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2x higher</a:t>
            </a:r>
            <a:r>
              <a:rPr lang="en-US" dirty="0"/>
              <a:t> than speed of Overtaken UAS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3x higher</a:t>
            </a:r>
            <a:r>
              <a:rPr lang="en-US" dirty="0"/>
              <a:t> than speed of Overtaken UAS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Speed of Overtaking UAS is </a:t>
            </a:r>
            <a:r>
              <a:rPr lang="en-US" b="1" i="1" u="sng" dirty="0"/>
              <a:t>4x higher</a:t>
            </a:r>
            <a:r>
              <a:rPr lang="en-US" dirty="0"/>
              <a:t> than speed of Overtaken UAS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6318987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30352" y="1837739"/>
            <a:ext cx="4510818" cy="1021556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sense some of your surroundings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(Field of Vision)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764851" y="1049009"/>
            <a:ext cx="4041820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are in front of your Home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18975" y="4343583"/>
            <a:ext cx="3318613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You are obtaining more knowledge as you move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You need to make Decisions when you reach your FOV boundary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3247430"/>
            <a:ext cx="5695674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 – point of safe return (I can go home), where I do new sensor scan and decide follow up trajectory</a:t>
            </a: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4933395"/>
            <a:ext cx="2775239" cy="1328023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probably apply some sort of COST FUNCTION in your decision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30352" y="1233690"/>
            <a:ext cx="4423292" cy="1021556"/>
          </a:xfrm>
          <a:prstGeom prst="wedgeRoundRectCallout">
            <a:avLst>
              <a:gd name="adj1" fmla="val 57543"/>
              <a:gd name="adj2" fmla="val 8663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patch can get me closer to Restaurant,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(Other sightings NOT so useful)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63475" y="4650051"/>
            <a:ext cx="3274113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Known World – Pieces of observations which are useful for the mission 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4804005"/>
            <a:ext cx="2207818" cy="1021556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know where is Restaurant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(Rumors)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49690"/>
            <a:ext cx="4582561" cy="715089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the previous strategy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microsoft.com/office/2006/documentManagement/types"/>
    <ds:schemaRef ds:uri="http://schemas.microsoft.com/office/infopath/2007/PartnerControls"/>
    <ds:schemaRef ds:uri="http://purl.org/dc/elements/1.1/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2372</TotalTime>
  <Words>2518</Words>
  <Application>Microsoft Office PowerPoint</Application>
  <PresentationFormat>On-screen Show (4:3)</PresentationFormat>
  <Paragraphs>648</Paragraphs>
  <Slides>63</Slides>
  <Notes>13</Notes>
  <HiddenSlides>0</HiddenSlides>
  <MMClips>7</MMClips>
  <ScaleCrop>false</ScaleCrop>
  <HeadingPairs>
    <vt:vector size="8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75" baseType="lpstr">
      <vt:lpstr>Arial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Finally enjoy a Pint with my friends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Obstacle avoidance framework</vt:lpstr>
      <vt:lpstr>Vehicle control</vt:lpstr>
      <vt:lpstr>Movement Automaton </vt:lpstr>
      <vt:lpstr>Reach set estimation</vt:lpstr>
      <vt:lpstr>Reach set -Trajectory set &amp; Graph</vt:lpstr>
      <vt:lpstr>Mission plan</vt:lpstr>
      <vt:lpstr>ADS-B</vt:lpstr>
      <vt:lpstr>LiDAR</vt:lpstr>
      <vt:lpstr>Obstacle Map</vt:lpstr>
      <vt:lpstr>Avoidance Grid</vt:lpstr>
      <vt:lpstr>PowerPoint Presentation</vt:lpstr>
      <vt:lpstr>PowerPoint Presentation</vt:lpstr>
      <vt:lpstr>PowerPoint Presentation</vt:lpstr>
      <vt:lpstr>PowerPoint Presentation</vt:lpstr>
      <vt:lpstr>Framework Summary</vt:lpstr>
      <vt:lpstr>Example:  Simple maze</vt:lpstr>
      <vt:lpstr>Example:  Storm</vt:lpstr>
      <vt:lpstr>Rules of the Air Introduction</vt:lpstr>
      <vt:lpstr>Conflict resolution</vt:lpstr>
      <vt:lpstr>How is Collision Case resolved by UTM</vt:lpstr>
      <vt:lpstr>Right of the Way Rules</vt:lpstr>
      <vt:lpstr>Rule Engine Architecture</vt:lpstr>
      <vt:lpstr>Rule Engine in Nutshell</vt:lpstr>
      <vt:lpstr>Rule Engine Setup</vt:lpstr>
      <vt:lpstr>Converging Maneuver</vt:lpstr>
      <vt:lpstr>Converging Maneuver - Trigger</vt:lpstr>
      <vt:lpstr>Converging Maneuver - Resolution</vt:lpstr>
      <vt:lpstr>Converging Maneuver – Leave condition</vt:lpstr>
      <vt:lpstr>Example:  Converging Manuever</vt:lpstr>
      <vt:lpstr>Head On Approach</vt:lpstr>
      <vt:lpstr>Head On Approach - Trigger</vt:lpstr>
      <vt:lpstr>Head On Approach - Resolution</vt:lpstr>
      <vt:lpstr>Example:  Head On Approach</vt:lpstr>
      <vt:lpstr>Cooperative separation scenario</vt:lpstr>
      <vt:lpstr>Example:   Cooperative separation scenario</vt:lpstr>
      <vt:lpstr>Non-cooperative separation scenario</vt:lpstr>
      <vt:lpstr>Example:   Non-cooperative separation scenario</vt:lpstr>
      <vt:lpstr>Performance:   Non-cooperative separation scenario</vt:lpstr>
      <vt:lpstr>Overtake Maneuver</vt:lpstr>
      <vt:lpstr>Overtake Maneuver - Trigger</vt:lpstr>
      <vt:lpstr>Overtake Maneuver - Resolution</vt:lpstr>
      <vt:lpstr>Overtake Maneuver – Leave Condition</vt:lpstr>
      <vt:lpstr>Example:   Overtake Maneuver </vt:lpstr>
      <vt:lpstr>Different speed:   Overtake Maneuver 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145</cp:revision>
  <cp:lastPrinted>2015-07-29T21:30:37Z</cp:lastPrinted>
  <dcterms:created xsi:type="dcterms:W3CDTF">2017-09-21T08:49:16Z</dcterms:created>
  <dcterms:modified xsi:type="dcterms:W3CDTF">2018-08-10T11:09:51Z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